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75" r:id="rId1"/>
  </p:sldMasterIdLst>
  <p:notesMasterIdLst>
    <p:notesMasterId r:id="rId9"/>
  </p:notesMasterIdLst>
  <p:handoutMasterIdLst>
    <p:handoutMasterId r:id="rId10"/>
  </p:handoutMasterIdLst>
  <p:sldIdLst>
    <p:sldId id="265" r:id="rId2"/>
    <p:sldId id="256" r:id="rId3"/>
    <p:sldId id="269" r:id="rId4"/>
    <p:sldId id="266" r:id="rId5"/>
    <p:sldId id="262" r:id="rId6"/>
    <p:sldId id="268" r:id="rId7"/>
    <p:sldId id="263" r:id="rId8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charset="0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-1488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r>
              <a:rPr lang="en-US"/>
              <a:t>Early Career 2013: Strategic Decisions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368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36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C48528DF-58E8-4C26-B857-C634C5AE1E7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33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r>
              <a:rPr lang="en-US"/>
              <a:t>Early Career 2013: Strategic Decisions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39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99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99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399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5AC7C965-2D40-4551-AC54-D76954C39C6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8539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Early Career 2013: Strategic Decisions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1788D4-5DF1-4B06-9DCE-69A958BD0E4D}" type="slidenum">
              <a:rPr lang="en-US"/>
              <a:pPr/>
              <a:t>1</a:t>
            </a:fld>
            <a:endParaRPr lang="en-US"/>
          </a:p>
        </p:txBody>
      </p:sp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3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Results of research by Robert </a:t>
            </a:r>
            <a:r>
              <a:rPr lang="en-US" sz="1200" dirty="0" err="1" smtClean="0"/>
              <a:t>Boice</a:t>
            </a:r>
            <a:r>
              <a:rPr lang="en-US" sz="1200" dirty="0" smtClean="0"/>
              <a:t>, who studied 415 early career faculty from two different institutions.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Early Career 2013: Strategic Decisions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C7C965-2D40-4551-AC54-D76954C39C6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384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r>
              <a:rPr lang="en-US" baseline="0" dirty="0" smtClean="0"/>
              <a:t> from leaders of 2-3 of these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Early Career 2013: Strategic Decisions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C7C965-2D40-4551-AC54-D76954C39C6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20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Leader</a:t>
            </a:r>
            <a:r>
              <a:rPr lang="en-US" baseline="0" dirty="0" smtClean="0"/>
              <a:t> examples</a:t>
            </a:r>
          </a:p>
          <a:p>
            <a:r>
              <a:rPr lang="en-US" baseline="0" dirty="0" smtClean="0"/>
              <a:t>Nothing in Excess – Good enough</a:t>
            </a:r>
          </a:p>
          <a:p>
            <a:r>
              <a:rPr lang="en-US" baseline="0" dirty="0" smtClean="0"/>
              <a:t>Be compassionate </a:t>
            </a:r>
            <a:r>
              <a:rPr lang="en-US" baseline="0" smtClean="0"/>
              <a:t>with yourself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Early Career 2013: Strategic Decisions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C7C965-2D40-4551-AC54-D76954C39C6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77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DAAA4-513F-4FC6-A897-8194F3B2792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883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33AB7-9CE6-4271-9DD7-11171D13ED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82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030A3-3613-4AB7-93B1-6579AB60B60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779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4C1BD816-299D-46ED-8737-D5B69CF7245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8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49D4B-BB2E-41F3-976D-881C468DF2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39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0F737-2F96-436E-819D-249FBCF477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818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30755-919C-4A47-9799-68C81FD419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80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2B45B-7A14-48B0-8CC8-6F6EF37047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618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1320E-50B3-46D0-92C4-B8709FE84F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246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173DB-DE1A-4D76-ABDD-556BEB74E9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841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62C062-D665-443D-9D1C-A0161D0DFA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911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9D041-4BDF-4D5F-9130-1B1E07ED86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29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98F5E4D-C70A-4BB6-8AB3-3B4310050F5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507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  <p:sldLayoutId id="2147484082" r:id="rId7"/>
    <p:sldLayoutId id="2147484083" r:id="rId8"/>
    <p:sldLayoutId id="2147484084" r:id="rId9"/>
    <p:sldLayoutId id="2147484085" r:id="rId10"/>
    <p:sldLayoutId id="2147484086" r:id="rId11"/>
    <p:sldLayoutId id="2147484088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Rectangle 4"/>
          <p:cNvSpPr>
            <a:spLocks noGrp="1" noChangeArrowheads="1"/>
          </p:cNvSpPr>
          <p:nvPr>
            <p:ph type="ctrTitle" idx="4294967295"/>
          </p:nvPr>
        </p:nvSpPr>
        <p:spPr>
          <a:xfrm>
            <a:off x="457200" y="758825"/>
            <a:ext cx="8686800" cy="356552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/>
              <a:t>Strategic </a:t>
            </a:r>
            <a:r>
              <a:rPr lang="en-US" sz="4800" b="1" dirty="0" smtClean="0"/>
              <a:t>Decisions 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4800" dirty="0" smtClean="0"/>
              <a:t>Elements </a:t>
            </a:r>
            <a:r>
              <a:rPr lang="en-US" sz="4800" dirty="0"/>
              <a:t>of a Successful </a:t>
            </a:r>
            <a:r>
              <a:rPr lang="en-US" sz="4800" dirty="0" smtClean="0"/>
              <a:t>Career </a:t>
            </a:r>
            <a:br>
              <a:rPr lang="en-US" sz="4800" dirty="0" smtClean="0"/>
            </a:br>
            <a:r>
              <a:rPr lang="en-US" sz="4800" dirty="0" smtClean="0"/>
              <a:t>And a Satisfying Life</a:t>
            </a:r>
            <a:endParaRPr lang="en-US" sz="4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What are the characteristics of thriving early career faculty?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581400" y="2120202"/>
            <a:ext cx="51816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en-US" sz="3200" dirty="0" smtClean="0"/>
              <a:t>Quick starters (21 out of 415)</a:t>
            </a:r>
          </a:p>
          <a:p>
            <a:pPr lvl="1" fontAlgn="auto"/>
            <a:r>
              <a:rPr lang="en-US" sz="2800" dirty="0" smtClean="0"/>
              <a:t>Published more</a:t>
            </a:r>
          </a:p>
          <a:p>
            <a:pPr lvl="1" fontAlgn="auto"/>
            <a:r>
              <a:rPr lang="en-US" sz="2800" dirty="0" smtClean="0"/>
              <a:t>Received better teaching evaluations</a:t>
            </a:r>
          </a:p>
          <a:p>
            <a:pPr lvl="1" fontAlgn="auto"/>
            <a:r>
              <a:rPr lang="en-US" sz="2800" dirty="0" smtClean="0"/>
              <a:t>Were happier than their stressed-out peers</a:t>
            </a:r>
          </a:p>
          <a:p>
            <a:pPr fontAlgn="auto">
              <a:buFont typeface="Wingdings" pitchFamily="2" charset="2"/>
              <a:buNone/>
            </a:pPr>
            <a:endParaRPr lang="en-US" sz="3200" dirty="0" smtClean="0"/>
          </a:p>
          <a:p>
            <a:pPr lvl="1" fontAlgn="auto"/>
            <a:endParaRPr lang="en-US" sz="2800" dirty="0"/>
          </a:p>
        </p:txBody>
      </p:sp>
      <p:pic>
        <p:nvPicPr>
          <p:cNvPr id="1026" name="Picture 2" descr="http://ecx.images-amazon.com/images/I/510GNKAWWSL._SX365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50" y="2145323"/>
            <a:ext cx="2736850" cy="372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How did they do it?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These early career faculty members</a:t>
            </a:r>
          </a:p>
          <a:p>
            <a:pPr lvl="1"/>
            <a:r>
              <a:rPr lang="en-US" sz="3200" dirty="0"/>
              <a:t>Avoided procrastination</a:t>
            </a:r>
          </a:p>
          <a:p>
            <a:pPr lvl="1"/>
            <a:r>
              <a:rPr lang="en-US" sz="3200" dirty="0"/>
              <a:t>Developed regular work habits</a:t>
            </a:r>
          </a:p>
          <a:p>
            <a:pPr lvl="1"/>
            <a:r>
              <a:rPr lang="en-US" sz="3200" dirty="0"/>
              <a:t>Balanced work activities rationally</a:t>
            </a:r>
          </a:p>
          <a:p>
            <a:pPr lvl="1"/>
            <a:r>
              <a:rPr lang="en-US" sz="3200" dirty="0"/>
              <a:t>Sought help from colleagues early 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96085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822960" y="286604"/>
            <a:ext cx="8473440" cy="1450757"/>
          </a:xfrm>
        </p:spPr>
        <p:txBody>
          <a:bodyPr>
            <a:normAutofit/>
          </a:bodyPr>
          <a:lstStyle/>
          <a:p>
            <a:r>
              <a:rPr lang="en-US" sz="4400" dirty="0"/>
              <a:t>How can you be a “Quick Starter?”</a:t>
            </a:r>
          </a:p>
        </p:txBody>
      </p:sp>
      <p:sp>
        <p:nvSpPr>
          <p:cNvPr id="22532" name="Rectangle 4"/>
          <p:cNvSpPr>
            <a:spLocks noGrp="1" noChangeArrowheads="1"/>
          </p:cNvSpPr>
          <p:nvPr>
            <p:ph idx="1"/>
          </p:nvPr>
        </p:nvSpPr>
        <p:spPr>
          <a:xfrm>
            <a:off x="685800" y="1905000"/>
            <a:ext cx="8229600" cy="38862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Begin </a:t>
            </a:r>
            <a:r>
              <a:rPr lang="en-US" sz="3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early, before being ready</a:t>
            </a:r>
          </a:p>
          <a:p>
            <a:pPr>
              <a:lnSpc>
                <a:spcPct val="90000"/>
              </a:lnSpc>
            </a:pPr>
            <a:r>
              <a:rPr lang="en-US" sz="3600" dirty="0" smtClean="0">
                <a:solidFill>
                  <a:schemeClr val="accent1"/>
                </a:solidFill>
              </a:rPr>
              <a:t>Stop</a:t>
            </a:r>
            <a:r>
              <a:rPr lang="en-US" sz="3600" dirty="0">
                <a:solidFill>
                  <a:schemeClr val="accent1"/>
                </a:solidFill>
              </a:rPr>
              <a:t>, before returns diminish</a:t>
            </a:r>
          </a:p>
          <a:p>
            <a:r>
              <a:rPr lang="en-US" sz="3600" dirty="0">
                <a:solidFill>
                  <a:schemeClr val="accent2"/>
                </a:solidFill>
              </a:rPr>
              <a:t>Let others do some of the work</a:t>
            </a:r>
          </a:p>
          <a:p>
            <a:pPr>
              <a:lnSpc>
                <a:spcPct val="90000"/>
              </a:lnSpc>
            </a:pPr>
            <a:r>
              <a:rPr lang="en-US" sz="3600" dirty="0" smtClean="0">
                <a:solidFill>
                  <a:schemeClr val="accent3"/>
                </a:solidFill>
              </a:rPr>
              <a:t>Moderate </a:t>
            </a:r>
            <a:r>
              <a:rPr lang="en-US" sz="3600" dirty="0">
                <a:solidFill>
                  <a:schemeClr val="accent3"/>
                </a:solidFill>
              </a:rPr>
              <a:t>overreaction &amp; over attachment</a:t>
            </a:r>
          </a:p>
          <a:p>
            <a:pPr>
              <a:lnSpc>
                <a:spcPct val="90000"/>
              </a:lnSpc>
            </a:pPr>
            <a:r>
              <a:rPr lang="en-US" sz="3600" dirty="0">
                <a:solidFill>
                  <a:schemeClr val="accent4"/>
                </a:solidFill>
              </a:rPr>
              <a:t>Let go of negative </a:t>
            </a:r>
            <a:r>
              <a:rPr lang="en-US" sz="3600" dirty="0" smtClean="0">
                <a:solidFill>
                  <a:schemeClr val="accent4"/>
                </a:solidFill>
              </a:rPr>
              <a:t>thoughts</a:t>
            </a:r>
          </a:p>
          <a:p>
            <a:r>
              <a:rPr lang="en-US" sz="3600" dirty="0">
                <a:solidFill>
                  <a:schemeClr val="accent5"/>
                </a:solidFill>
              </a:rPr>
              <a:t>Wait, patiently &amp; actively</a:t>
            </a:r>
          </a:p>
          <a:p>
            <a:pPr>
              <a:lnSpc>
                <a:spcPct val="90000"/>
              </a:lnSpc>
            </a:pPr>
            <a:endParaRPr lang="en-US" sz="3600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39762" y="-381000"/>
            <a:ext cx="7864475" cy="1450975"/>
          </a:xfrm>
        </p:spPr>
        <p:txBody>
          <a:bodyPr>
            <a:normAutofit/>
          </a:bodyPr>
          <a:lstStyle/>
          <a:p>
            <a:r>
              <a:rPr lang="en-US" sz="4400" u="sng" dirty="0" err="1"/>
              <a:t>Boice’s</a:t>
            </a:r>
            <a:r>
              <a:rPr lang="en-US" sz="4400" u="sng" dirty="0"/>
              <a:t> Advice in Practical Terms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76200" y="1204965"/>
            <a:ext cx="8534400" cy="5029200"/>
          </a:xfrm>
        </p:spPr>
        <p:txBody>
          <a:bodyPr>
            <a:normAutofit/>
          </a:bodyPr>
          <a:lstStyle/>
          <a:p>
            <a:pPr marL="609600" indent="-609600">
              <a:lnSpc>
                <a:spcPct val="80000"/>
              </a:lnSpc>
            </a:pPr>
            <a:r>
              <a:rPr lang="en-US" sz="2400" b="1" dirty="0"/>
              <a:t>Mindfulness</a:t>
            </a:r>
            <a:r>
              <a:rPr lang="en-US" sz="2400" dirty="0"/>
              <a:t>: be aware of what you are doing </a:t>
            </a:r>
            <a:r>
              <a:rPr lang="en-US" sz="2400" dirty="0" smtClean="0"/>
              <a:t>and </a:t>
            </a:r>
            <a:r>
              <a:rPr lang="en-US" sz="2400" dirty="0"/>
              <a:t>focus your attention and energy on </a:t>
            </a:r>
            <a:r>
              <a:rPr lang="en-US" sz="2400" dirty="0" smtClean="0"/>
              <a:t>it.</a:t>
            </a:r>
          </a:p>
          <a:p>
            <a:pPr marL="609600" indent="-609600">
              <a:lnSpc>
                <a:spcPct val="80000"/>
              </a:lnSpc>
            </a:pPr>
            <a:r>
              <a:rPr lang="en-US" sz="2400" b="1" dirty="0" smtClean="0"/>
              <a:t>Take </a:t>
            </a:r>
            <a:r>
              <a:rPr lang="en-US" sz="2400" b="1" dirty="0"/>
              <a:t>advantage of short time periods</a:t>
            </a:r>
            <a:r>
              <a:rPr lang="en-US" sz="2400" dirty="0"/>
              <a:t>: use 15 minute periods before class or lunch to write </a:t>
            </a:r>
            <a:r>
              <a:rPr lang="en-US" sz="2400" dirty="0" smtClean="0"/>
              <a:t>or read.</a:t>
            </a:r>
          </a:p>
          <a:p>
            <a:pPr marL="609600" indent="-609600">
              <a:lnSpc>
                <a:spcPct val="80000"/>
              </a:lnSpc>
            </a:pPr>
            <a:r>
              <a:rPr lang="en-US" sz="2400" b="1" dirty="0" smtClean="0"/>
              <a:t>Manage </a:t>
            </a:r>
            <a:r>
              <a:rPr lang="en-US" sz="2400" b="1" dirty="0"/>
              <a:t>distractions:</a:t>
            </a:r>
            <a:r>
              <a:rPr lang="en-US" sz="2400" dirty="0"/>
              <a:t> </a:t>
            </a:r>
            <a:r>
              <a:rPr lang="en-US" sz="2400" dirty="0" smtClean="0"/>
              <a:t>when you want to focus, shut your door and stay </a:t>
            </a:r>
            <a:r>
              <a:rPr lang="en-US" sz="2400" dirty="0"/>
              <a:t>away from </a:t>
            </a:r>
            <a:r>
              <a:rPr lang="en-US" sz="2400" dirty="0" smtClean="0"/>
              <a:t>e-mail. </a:t>
            </a:r>
          </a:p>
          <a:p>
            <a:pPr marL="609600" indent="-609600">
              <a:lnSpc>
                <a:spcPct val="80000"/>
              </a:lnSpc>
            </a:pPr>
            <a:r>
              <a:rPr lang="en-US" sz="2400" b="1" dirty="0" smtClean="0"/>
              <a:t>Take </a:t>
            </a:r>
            <a:r>
              <a:rPr lang="en-US" sz="2400" b="1" dirty="0"/>
              <a:t>a break</a:t>
            </a:r>
            <a:r>
              <a:rPr lang="en-US" sz="2400" dirty="0"/>
              <a:t>: get up for a stretch, </a:t>
            </a:r>
            <a:r>
              <a:rPr lang="en-US" sz="2400" dirty="0" smtClean="0"/>
              <a:t>or </a:t>
            </a:r>
            <a:r>
              <a:rPr lang="en-US" sz="2400" dirty="0"/>
              <a:t>a </a:t>
            </a:r>
            <a:r>
              <a:rPr lang="en-US" sz="2400" dirty="0" smtClean="0"/>
              <a:t>cup </a:t>
            </a:r>
            <a:r>
              <a:rPr lang="en-US" sz="2400" dirty="0"/>
              <a:t>of coffee with a </a:t>
            </a:r>
            <a:r>
              <a:rPr lang="en-US" sz="2400" dirty="0" smtClean="0"/>
              <a:t>colleague, </a:t>
            </a:r>
            <a:r>
              <a:rPr lang="en-US" sz="2400" dirty="0"/>
              <a:t>to refresh your thoughts and get back on track</a:t>
            </a:r>
            <a:r>
              <a:rPr lang="en-US" sz="2400" dirty="0" smtClean="0"/>
              <a:t>.</a:t>
            </a:r>
          </a:p>
          <a:p>
            <a:pPr marL="609600" indent="-609600">
              <a:lnSpc>
                <a:spcPct val="80000"/>
              </a:lnSpc>
            </a:pPr>
            <a:r>
              <a:rPr lang="en-US" sz="2400" b="1" dirty="0"/>
              <a:t>Talk to others:</a:t>
            </a:r>
            <a:r>
              <a:rPr lang="en-US" sz="2400" dirty="0"/>
              <a:t> seek advice when stuck, solicit ideas and help, but don’t gripe about your lot in life</a:t>
            </a:r>
            <a:r>
              <a:rPr lang="en-US" sz="2400" dirty="0" smtClean="0"/>
              <a:t>.</a:t>
            </a:r>
          </a:p>
          <a:p>
            <a:pPr marL="609600" indent="-609600">
              <a:lnSpc>
                <a:spcPct val="80000"/>
              </a:lnSpc>
            </a:pPr>
            <a:r>
              <a:rPr lang="en-US" sz="2400" b="1" i="1" dirty="0" err="1"/>
              <a:t>Nihil</a:t>
            </a:r>
            <a:r>
              <a:rPr lang="en-US" sz="2400" b="1" i="1" dirty="0"/>
              <a:t> </a:t>
            </a:r>
            <a:r>
              <a:rPr lang="en-US" sz="2400" b="1" i="1" dirty="0" err="1" smtClean="0"/>
              <a:t>Nimus</a:t>
            </a:r>
            <a:r>
              <a:rPr lang="en-US" sz="2400" b="1" dirty="0" smtClean="0"/>
              <a:t>:</a:t>
            </a:r>
            <a:r>
              <a:rPr lang="en-US" sz="2400" dirty="0" smtClean="0"/>
              <a:t> </a:t>
            </a:r>
            <a:r>
              <a:rPr lang="en-US" sz="2400" dirty="0"/>
              <a:t>work, play and live at a steady pace; set realistic goals; decline graciously when </a:t>
            </a:r>
            <a:r>
              <a:rPr lang="en-US" sz="2400" dirty="0" smtClean="0"/>
              <a:t>needed.</a:t>
            </a:r>
            <a:endParaRPr lang="en-US" sz="2400" dirty="0"/>
          </a:p>
          <a:p>
            <a:pPr marL="609600" indent="-609600">
              <a:lnSpc>
                <a:spcPct val="80000"/>
              </a:lnSpc>
            </a:pPr>
            <a:endParaRPr lang="en-US" sz="2400" dirty="0" smtClean="0"/>
          </a:p>
          <a:p>
            <a:pPr marL="609600" indent="-609600">
              <a:lnSpc>
                <a:spcPct val="80000"/>
              </a:lnSpc>
            </a:pPr>
            <a:endParaRPr lang="en-US" sz="2400" dirty="0"/>
          </a:p>
          <a:p>
            <a:pPr marL="0" indent="0">
              <a:lnSpc>
                <a:spcPct val="80000"/>
              </a:lnSpc>
              <a:buNone/>
            </a:pPr>
            <a:endParaRPr lang="en-US" sz="2400" dirty="0"/>
          </a:p>
          <a:p>
            <a:pPr marL="609600" indent="-609600">
              <a:lnSpc>
                <a:spcPct val="80000"/>
              </a:lnSpc>
            </a:pP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3" name="Rectangle 3"/>
          <p:cNvSpPr>
            <a:spLocks noChangeArrowheads="1"/>
          </p:cNvSpPr>
          <p:nvPr/>
        </p:nvSpPr>
        <p:spPr bwMode="auto">
          <a:xfrm>
            <a:off x="228600" y="2747963"/>
            <a:ext cx="8686800" cy="731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 algn="ctr">
              <a:tabLst>
                <a:tab pos="457200" algn="l"/>
              </a:tabLst>
            </a:pPr>
            <a:endParaRPr lang="en-US" sz="2400"/>
          </a:p>
          <a:p>
            <a:pPr algn="ctr">
              <a:tabLst>
                <a:tab pos="457200" algn="l"/>
              </a:tabLst>
            </a:pP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Work, Life, Tenure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4664864" y="2209800"/>
            <a:ext cx="4286543" cy="2986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6575" name="Rectangle 15"/>
          <p:cNvSpPr>
            <a:spLocks noGrp="1" noChangeArrowheads="1"/>
          </p:cNvSpPr>
          <p:nvPr>
            <p:ph sz="half" idx="2"/>
          </p:nvPr>
        </p:nvSpPr>
        <p:spPr>
          <a:xfrm>
            <a:off x="762000" y="1981200"/>
            <a:ext cx="3703320" cy="402336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Work is an integral part of your life, but only part. Treat it as such.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Tenure is part of a natural trajectory of success.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Use plans to guide you in achieving your goals.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Charge of Your Career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</a:t>
            </a:r>
            <a:r>
              <a:rPr lang="en-US" sz="3200" dirty="0" smtClean="0"/>
              <a:t>dentify </a:t>
            </a:r>
            <a:r>
              <a:rPr lang="en-US" sz="3200" dirty="0"/>
              <a:t>some of your goals for teaching and research as you begin your faculty career.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666</TotalTime>
  <Words>371</Words>
  <Application>Microsoft Macintosh PowerPoint</Application>
  <PresentationFormat>On-screen Show (4:3)</PresentationFormat>
  <Paragraphs>47</Paragraphs>
  <Slides>7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Retrospect</vt:lpstr>
      <vt:lpstr>Strategic Decisions  Elements of a Successful Career  And a Satisfying Life</vt:lpstr>
      <vt:lpstr>What are the characteristics of thriving early career faculty?</vt:lpstr>
      <vt:lpstr>How did they do it?</vt:lpstr>
      <vt:lpstr>How can you be a “Quick Starter?”</vt:lpstr>
      <vt:lpstr>Boice’s Advice in Practical Terms</vt:lpstr>
      <vt:lpstr>Work, Life, Tenure</vt:lpstr>
      <vt:lpstr>Taking Charge of Your Career</vt:lpstr>
    </vt:vector>
  </TitlesOfParts>
  <Manager/>
  <Company>College of William and Mary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Faculty: Research Results</dc:title>
  <dc:subject/>
  <dc:creator>Faculty and Staff</dc:creator>
  <cp:keywords/>
  <dc:description/>
  <cp:lastModifiedBy>Monica</cp:lastModifiedBy>
  <cp:revision>39</cp:revision>
  <dcterms:created xsi:type="dcterms:W3CDTF">2006-06-07T03:58:38Z</dcterms:created>
  <dcterms:modified xsi:type="dcterms:W3CDTF">2015-07-13T17:12:00Z</dcterms:modified>
  <cp:category/>
</cp:coreProperties>
</file>

<file path=docProps/thumbnail.jpeg>
</file>